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86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32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8609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92607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933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44548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3944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3154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977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22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237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61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140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235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213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926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538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8B33D0-0B14-4769-B28B-8404A5FCBE19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EFBF3-4EE7-4513-B42D-148AB8E672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7640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نبات عام عملي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المحاضرة الثانية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704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9308"/>
            <a:ext cx="8946541" cy="5989092"/>
          </a:xfrm>
        </p:spPr>
        <p:txBody>
          <a:bodyPr>
            <a:normAutofit fontScale="85000" lnSpcReduction="10000"/>
          </a:bodyPr>
          <a:lstStyle/>
          <a:p>
            <a:r>
              <a:rPr lang="ar-IQ" b="1" dirty="0"/>
              <a:t>الخلية النباتية </a:t>
            </a:r>
            <a:r>
              <a:rPr lang="en-US" b="1" dirty="0"/>
              <a:t>The plant cell</a:t>
            </a:r>
            <a:r>
              <a:rPr lang="ar-IQ" b="1" dirty="0"/>
              <a:t> : </a:t>
            </a:r>
            <a:r>
              <a:rPr lang="ar-IQ" dirty="0"/>
              <a:t>تمثل الخلية النباتية وحدة البناء و الوظيفة في اجسام النباتات إذ تتم معظم التفاعلات الكيميائية المعقدة الخاصة بحياة النبات فيها . و توجد أنواع مختلفة من الخلايا في أجسام النباتات الراقية و تختلف هذه الخلايا في التراكيب و الوظيفة و الحجم و الترتيب و تعقد الجدار. تحتوي الخلية النباتية مكونات حية (بروتوبلاومية) و غير حية (غير بروتوبلازمية) بداخلها . تتكون الخلية النباتية من جدار الخلية و البروتوبلاست .</a:t>
            </a:r>
            <a:endParaRPr lang="en-US" dirty="0"/>
          </a:p>
          <a:p>
            <a:r>
              <a:rPr lang="ar-IQ" b="1" dirty="0"/>
              <a:t>تركيب الخلية النباتية : </a:t>
            </a:r>
            <a:endParaRPr lang="en-US" dirty="0"/>
          </a:p>
          <a:p>
            <a:pPr lvl="0"/>
            <a:r>
              <a:rPr lang="ar-IQ" b="1" dirty="0"/>
              <a:t>جدار الخلية </a:t>
            </a:r>
            <a:r>
              <a:rPr lang="en-US" b="1" dirty="0"/>
              <a:t>The cell wall</a:t>
            </a:r>
            <a:r>
              <a:rPr lang="ar-IQ" b="1" dirty="0"/>
              <a:t> : </a:t>
            </a:r>
            <a:r>
              <a:rPr lang="ar-IQ" dirty="0"/>
              <a:t>و هو عبارة عن جدار صلب مسامي يغلف الخلية النباتية من الخارج و يحيط بجميع محتويات الخلية و عادة يتكون من مواد كيميائية خاملة إذ يدخل في تركيبه مواد بكتينية مع السليلوز و بعض المواد الاخرى مثل الهيميسليلوز و قليل من البروتين و الدهون . يتميز الجدار الخلوي لأي خلية نباتية الى ثلاثة أجزاء رئيسية واضحة و هي :</a:t>
            </a:r>
            <a:endParaRPr lang="en-US" dirty="0"/>
          </a:p>
          <a:p>
            <a:pPr lvl="0"/>
            <a:r>
              <a:rPr lang="ar-IQ" b="1" dirty="0"/>
              <a:t>الجدار الأولي </a:t>
            </a:r>
            <a:r>
              <a:rPr lang="en-US" b="1" dirty="0" err="1"/>
              <a:t>Primery</a:t>
            </a:r>
            <a:r>
              <a:rPr lang="en-US" b="1" dirty="0"/>
              <a:t> Wall</a:t>
            </a:r>
            <a:r>
              <a:rPr lang="ar-IQ" b="1" dirty="0"/>
              <a:t> :</a:t>
            </a:r>
            <a:r>
              <a:rPr lang="ar-IQ" dirty="0"/>
              <a:t> و الذي يحيط بالصفيحة الوسطى و يتكون من السليلوز و هميسليلوز مع وجود بعض المواد البكتينية و التي تتخلله كميات قليلة من البكتين و الدهون . و يمتاز هذا الجدار بالمرونة العالية و احتوائه على السليلوز و هذا يؤدي الى زيادة حجم الخلية مع النمو تنيجة إمتلائها بالمواد الغذائية و يمتاز بالقدرة العالية على التشرب بالماء نظرا" لطبيعته الغروية , أيضا" يمتاز هذا الجدار بمساميته و التي تنشأ من تشابك ألياف السليلوز المكونة له مع بعضها البعض و بطريقة مغزلية غير منتظمة .</a:t>
            </a:r>
            <a:endParaRPr lang="en-US" dirty="0"/>
          </a:p>
          <a:p>
            <a:pPr lvl="0"/>
            <a:r>
              <a:rPr lang="ar-IQ" b="1" dirty="0"/>
              <a:t>الجدار الثانوي </a:t>
            </a:r>
            <a:r>
              <a:rPr lang="en-US" b="1" dirty="0"/>
              <a:t>Secondary wall</a:t>
            </a:r>
            <a:r>
              <a:rPr lang="ar-IQ" b="1" dirty="0"/>
              <a:t> :</a:t>
            </a:r>
            <a:r>
              <a:rPr lang="ar-IQ" dirty="0"/>
              <a:t> و يتكون أساسا" من مادة السليلوز الذي يوجد في صورة طبقات يتخللها مواد تزيد من صلابته مثل البكتين و اللكنين و كذلك المواد الشمعية مثل السوبرين و الكيوتين و توجد عادة في عدة ثقوب أو نقر </a:t>
            </a:r>
            <a:r>
              <a:rPr lang="en-US" dirty="0"/>
              <a:t>Pits</a:t>
            </a:r>
            <a:r>
              <a:rPr lang="ar-IQ" dirty="0"/>
              <a:t> في الجدار الخلوي نتيجة لعدم ترسيب مواد من مكونات الجدار الثانوي فيها و تكون وظيفتها غير معروفة .</a:t>
            </a:r>
            <a:endParaRPr lang="en-US" dirty="0"/>
          </a:p>
          <a:p>
            <a:r>
              <a:rPr lang="ar-IQ" b="1" dirty="0"/>
              <a:t>الروابط البروتوبلازمية </a:t>
            </a:r>
            <a:r>
              <a:rPr lang="en-US" b="1" dirty="0"/>
              <a:t> </a:t>
            </a:r>
            <a:r>
              <a:rPr lang="en-US" b="1" dirty="0" err="1"/>
              <a:t>Plasmodesmata</a:t>
            </a:r>
            <a:r>
              <a:rPr lang="ar-IQ" b="1" dirty="0"/>
              <a:t> :</a:t>
            </a:r>
            <a:r>
              <a:rPr lang="ar-IQ" dirty="0"/>
              <a:t> و هي عبارة عن امتدادات من بروتوبلازم يصل ما بين السايتوبلازم المحيطي في الخلايا المتجاورة من خلال أغشية النقر . تقوم الروابط البروتوبلازمية على تسهيل مرور المواد الغذائية من خلية الى أخرى بدون حدوث عوائق و تعمل جدران الخلايا إضافة الى تحديد شكل الخلايا و توفير الحماية الكافية لها على امرار المـــاء و الأملاح الى داخل الخلايا بإتجــاه البروتوبلازم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38832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3" y="554115"/>
            <a:ext cx="8947150" cy="556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38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13900"/>
            <a:ext cx="8946541" cy="5934500"/>
          </a:xfrm>
        </p:spPr>
        <p:txBody>
          <a:bodyPr/>
          <a:lstStyle/>
          <a:p>
            <a:r>
              <a:rPr lang="ar-IQ" b="1" dirty="0"/>
              <a:t>النقر </a:t>
            </a:r>
            <a:r>
              <a:rPr lang="en-US" b="1" dirty="0"/>
              <a:t>Pits </a:t>
            </a:r>
            <a:r>
              <a:rPr lang="ar-IQ" b="1" dirty="0"/>
              <a:t>: </a:t>
            </a:r>
            <a:r>
              <a:rPr lang="ar-IQ" dirty="0"/>
              <a:t>تمثل أجزاء رقيقة في جدار الخلية لم يشملها التغلظ الثانوي عند تكوين الجدار الثانوي و تقسم الى عدة انواع </a:t>
            </a:r>
            <a:endParaRPr lang="en-US" dirty="0"/>
          </a:p>
          <a:p>
            <a:pPr lvl="0"/>
            <a:r>
              <a:rPr lang="ar-IQ" b="1" dirty="0"/>
              <a:t>النقر البسيطة </a:t>
            </a:r>
            <a:r>
              <a:rPr lang="en-US" b="1" dirty="0"/>
              <a:t>Simple pits</a:t>
            </a:r>
            <a:r>
              <a:rPr lang="ar-IQ" b="1" dirty="0"/>
              <a:t> : </a:t>
            </a:r>
            <a:r>
              <a:rPr lang="ar-IQ" dirty="0"/>
              <a:t>و هي عبارة عن أجزاء رقيقة في جدار الخلية التي لم يشملها التغلظ الثانوي عند تكوين جدار الخلية .</a:t>
            </a:r>
            <a:endParaRPr lang="en-US" dirty="0"/>
          </a:p>
          <a:p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49" y="1976436"/>
            <a:ext cx="6015251" cy="36191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42348" y="5668075"/>
            <a:ext cx="306846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ar-IQ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المقارنة بين النقر البسيطة و المضفوفة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931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03313" y="287338"/>
            <a:ext cx="8947150" cy="59610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ar-IQ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النقر المضفوفة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Bordered pits</a:t>
            </a:r>
            <a:r>
              <a:rPr lang="ar-IQ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ar-IQ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تتكون النقر المضفوفة من الجدار الثانوي الذي ينفصل عن غشاء النقرة و يمتد في داخل الخلية متدرجا" في الرقة أو السٌمك مكونا" ما يعرف بالضفة و لا تلتقي حواف الضفة في الوسط بل تتباعد لتكون فتحة مركزية تسمى بفتحة النقرة , أما غشاء النقرة لا يظل رقيقا" بل يتغلظ من الوسط مكونا" ما يعـــرف بالتخت 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النقر القنوية 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Canal pits</a:t>
            </a:r>
            <a:r>
              <a:rPr lang="ar-IQ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ar-IQ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توجد في الخلايا الصخرية لثمار نبات العرموط إذ يزداد سمك جدار الخلية زيادة كبيرة بحيث تصبح النقر عميقة و تتخذ شكل القنوات يصل ما بين تجويف الخلية 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1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31" y="586854"/>
            <a:ext cx="5186148" cy="566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93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50376"/>
            <a:ext cx="8946541" cy="5798023"/>
          </a:xfrm>
        </p:spPr>
        <p:txBody>
          <a:bodyPr/>
          <a:lstStyle/>
          <a:p>
            <a:r>
              <a:rPr lang="ar-IQ" dirty="0" smtClean="0"/>
              <a:t>النقر القنوية</a:t>
            </a:r>
          </a:p>
          <a:p>
            <a:endParaRPr lang="ar-IQ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63" y="914400"/>
            <a:ext cx="7096836" cy="555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83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520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Ion</vt:lpstr>
      <vt:lpstr>نبات عام عملي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نبات عام عملي </dc:title>
  <dc:creator>City Centre</dc:creator>
  <cp:lastModifiedBy>City Centre</cp:lastModifiedBy>
  <cp:revision>7</cp:revision>
  <dcterms:created xsi:type="dcterms:W3CDTF">2018-03-09T05:03:36Z</dcterms:created>
  <dcterms:modified xsi:type="dcterms:W3CDTF">2018-03-09T05:11:23Z</dcterms:modified>
</cp:coreProperties>
</file>